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12"/>
  </p:notesMasterIdLst>
  <p:sldIdLst>
    <p:sldId id="256" r:id="rId3"/>
    <p:sldId id="258" r:id="rId4"/>
    <p:sldId id="260" r:id="rId5"/>
    <p:sldId id="275" r:id="rId6"/>
    <p:sldId id="261" r:id="rId7"/>
    <p:sldId id="276" r:id="rId8"/>
    <p:sldId id="262" r:id="rId9"/>
    <p:sldId id="264" r:id="rId10"/>
    <p:sldId id="274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1FE"/>
    <a:srgbClr val="36363E"/>
    <a:srgbClr val="C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2974" autoAdjust="0"/>
  </p:normalViewPr>
  <p:slideViewPr>
    <p:cSldViewPr snapToGrid="0">
      <p:cViewPr varScale="1">
        <p:scale>
          <a:sx n="68" d="100"/>
          <a:sy n="68" d="100"/>
        </p:scale>
        <p:origin x="7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FF440FE4-7CCD-41CB-981E-8E21CE79F6DA}" type="datetimeFigureOut">
              <a:rPr lang="zh-CN" altLang="en-US" smtClean="0"/>
              <a:pPr/>
              <a:t>2020/7/9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27469096-6557-46E7-81FA-33B695DD702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5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99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1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25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214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62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441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79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256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96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51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4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0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90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2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76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3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4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1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1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1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71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5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10" Type="http://schemas.openxmlformats.org/officeDocument/2006/relationships/image" Target="../media/image10.jpe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bX5MrMznKUE" TargetMode="Externa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1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10" Type="http://schemas.openxmlformats.org/officeDocument/2006/relationships/image" Target="../media/image18.jpeg"/><Relationship Id="rId4" Type="http://schemas.openxmlformats.org/officeDocument/2006/relationships/image" Target="../media/image12.emf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.png"/><Relationship Id="rId7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emf"/><Relationship Id="rId5" Type="http://schemas.openxmlformats.org/officeDocument/2006/relationships/image" Target="../media/image5.emf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-297"/>
            <a:ext cx="12192000" cy="6858594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" y="169534"/>
            <a:ext cx="12191999" cy="6518932"/>
            <a:chOff x="1267358" y="602531"/>
            <a:chExt cx="10375650" cy="565293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7358" y="602531"/>
              <a:ext cx="3251655" cy="5652939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13834" y="602531"/>
              <a:ext cx="3229174" cy="5652000"/>
            </a:xfrm>
            <a:prstGeom prst="rect">
              <a:avLst/>
            </a:prstGeom>
          </p:spPr>
        </p:pic>
      </p:grpSp>
      <p:grpSp>
        <p:nvGrpSpPr>
          <p:cNvPr id="20" name="组合 19"/>
          <p:cNvGrpSpPr/>
          <p:nvPr/>
        </p:nvGrpSpPr>
        <p:grpSpPr>
          <a:xfrm>
            <a:off x="5064874" y="5883141"/>
            <a:ext cx="2451312" cy="540549"/>
            <a:chOff x="6748637" y="3491466"/>
            <a:chExt cx="2451312" cy="540549"/>
          </a:xfrm>
        </p:grpSpPr>
        <p:sp>
          <p:nvSpPr>
            <p:cNvPr id="19" name="圆角矩形 18"/>
            <p:cNvSpPr/>
            <p:nvPr/>
          </p:nvSpPr>
          <p:spPr>
            <a:xfrm>
              <a:off x="6748637" y="3491466"/>
              <a:ext cx="2451312" cy="492162"/>
            </a:xfrm>
            <a:prstGeom prst="roundRect">
              <a:avLst>
                <a:gd name="adj" fmla="val 49943"/>
              </a:avLst>
            </a:prstGeom>
            <a:solidFill>
              <a:srgbClr val="FFD01F"/>
            </a:solidFill>
            <a:ln w="25400">
              <a:solidFill>
                <a:srgbClr val="3636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200" dirty="0" smtClean="0">
                  <a:solidFill>
                    <a:srgbClr val="7901FE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cs typeface="+mn-ea"/>
                  <a:sym typeface="字魂59号-创粗黑" panose="00000500000000000000" pitchFamily="2" charset="-122"/>
                </a:rPr>
                <a:t>109.07.14</a:t>
              </a:r>
              <a:endParaRPr lang="zh-CN" altLang="en-US" sz="2200" dirty="0">
                <a:solidFill>
                  <a:srgbClr val="7901FE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956116" y="3693461"/>
              <a:ext cx="18473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zh-CN" altLang="en-US" sz="1600" spc="300" dirty="0">
                <a:ln w="6350">
                  <a:noFill/>
                </a:ln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2555319" y="2808512"/>
            <a:ext cx="74704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400" b="1" dirty="0" smtClean="0">
                <a:solidFill>
                  <a:srgbClr val="7901FE"/>
                </a:solidFill>
              </a:rPr>
              <a:t>108</a:t>
            </a:r>
            <a:r>
              <a:rPr lang="zh-TW" altLang="en-US" sz="6400" b="1" dirty="0" smtClean="0">
                <a:solidFill>
                  <a:srgbClr val="7901FE"/>
                </a:solidFill>
              </a:rPr>
              <a:t>學年度第二學期</a:t>
            </a:r>
            <a:endParaRPr lang="en-US" altLang="zh-TW" sz="6400" b="1" dirty="0" smtClean="0">
              <a:solidFill>
                <a:srgbClr val="7901FE"/>
              </a:solidFill>
            </a:endParaRPr>
          </a:p>
          <a:p>
            <a:r>
              <a:rPr lang="zh-TW" altLang="en-US" sz="6400" b="1" dirty="0">
                <a:solidFill>
                  <a:srgbClr val="7901FE"/>
                </a:solidFill>
              </a:rPr>
              <a:t> </a:t>
            </a:r>
            <a:r>
              <a:rPr lang="zh-TW" altLang="en-US" sz="6400" b="1" dirty="0" smtClean="0">
                <a:solidFill>
                  <a:srgbClr val="7901FE"/>
                </a:solidFill>
              </a:rPr>
              <a:t>    休業式</a:t>
            </a:r>
            <a:endParaRPr lang="zh-TW" altLang="en-US" sz="6400" b="1" dirty="0">
              <a:solidFill>
                <a:srgbClr val="7901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-297"/>
            <a:ext cx="12192000" cy="6858594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30627" y="304801"/>
            <a:ext cx="12112800" cy="6226628"/>
            <a:chOff x="682657" y="570494"/>
            <a:chExt cx="10201256" cy="5378507"/>
          </a:xfrm>
        </p:grpSpPr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7668536" y="570494"/>
              <a:ext cx="3215377" cy="5378507"/>
            </a:xfrm>
            <a:prstGeom prst="rect">
              <a:avLst/>
            </a:prstGeom>
          </p:spPr>
        </p:pic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682657" y="641046"/>
              <a:ext cx="3172066" cy="5307955"/>
            </a:xfrm>
            <a:prstGeom prst="rect">
              <a:avLst/>
            </a:prstGeom>
          </p:spPr>
        </p:pic>
      </p:grpSp>
      <p:sp>
        <p:nvSpPr>
          <p:cNvPr id="39" name="文本框 38"/>
          <p:cNvSpPr txBox="1"/>
          <p:nvPr/>
        </p:nvSpPr>
        <p:spPr>
          <a:xfrm>
            <a:off x="4082143" y="2527046"/>
            <a:ext cx="4027714" cy="20928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9600" b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defRPr>
            </a:lvl1pPr>
          </a:lstStyle>
          <a:p>
            <a:r>
              <a:rPr lang="zh-TW" altLang="en-US" sz="13000" dirty="0" smtClean="0"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rPr>
              <a:t>頒獎</a:t>
            </a:r>
            <a:endParaRPr lang="zh-CN" altLang="en-US" sz="13000" dirty="0">
              <a:solidFill>
                <a:srgbClr val="6DCEA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字魂59号-创粗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230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1" y="-40197"/>
            <a:ext cx="12192000" cy="685859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75091">
            <a:off x="10953185" y="3957828"/>
            <a:ext cx="1114670" cy="208290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1280824" y="6101500"/>
            <a:ext cx="717597" cy="716897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962401" y="140171"/>
            <a:ext cx="4033276" cy="10464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62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rPr>
              <a:t>水域安全</a:t>
            </a:r>
            <a:endParaRPr lang="zh-CN" altLang="en-US" sz="62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字魂59号-创粗黑" panose="00000500000000000000" pitchFamily="2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293" y="6044606"/>
            <a:ext cx="799500" cy="79872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45328" y="5832723"/>
            <a:ext cx="424180" cy="423766"/>
          </a:xfrm>
          <a:prstGeom prst="rect">
            <a:avLst/>
          </a:prstGeom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9159" y="3276193"/>
            <a:ext cx="3325847" cy="2044687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122960" y="1196923"/>
            <a:ext cx="81211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b="1" dirty="0" smtClean="0">
                <a:solidFill>
                  <a:srgbClr val="FF0000"/>
                </a:solidFill>
              </a:rPr>
              <a:t>  </a:t>
            </a:r>
            <a:r>
              <a:rPr lang="zh-TW" altLang="zh-TW" sz="2500" b="1" dirty="0" smtClean="0">
                <a:solidFill>
                  <a:srgbClr val="FF0000"/>
                </a:solidFill>
              </a:rPr>
              <a:t>不要去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公</a:t>
            </a:r>
            <a:r>
              <a:rPr lang="zh-TW" altLang="en-US" sz="2500" b="1" dirty="0">
                <a:solidFill>
                  <a:srgbClr val="FF0000"/>
                </a:solidFill>
              </a:rPr>
              <a:t>告</a:t>
            </a:r>
            <a:r>
              <a:rPr lang="zh-TW" altLang="zh-TW" sz="2500" b="1" dirty="0" smtClean="0">
                <a:solidFill>
                  <a:srgbClr val="FF0000"/>
                </a:solidFill>
              </a:rPr>
              <a:t>危險</a:t>
            </a:r>
            <a:r>
              <a:rPr lang="zh-TW" altLang="zh-TW" sz="2500" b="1" dirty="0">
                <a:solidFill>
                  <a:srgbClr val="FF0000"/>
                </a:solidFill>
              </a:rPr>
              <a:t>水域或無救生人員的地方進行</a:t>
            </a:r>
            <a:r>
              <a:rPr lang="zh-TW" altLang="zh-TW" sz="2500" b="1" dirty="0" smtClean="0">
                <a:solidFill>
                  <a:srgbClr val="FF0000"/>
                </a:solidFill>
              </a:rPr>
              <a:t>活動</a:t>
            </a:r>
            <a:endParaRPr lang="en-US" altLang="zh-TW" sz="2500" b="1" dirty="0" smtClean="0">
              <a:solidFill>
                <a:srgbClr val="FF0000"/>
              </a:solidFill>
            </a:endParaRPr>
          </a:p>
          <a:p>
            <a:r>
              <a:rPr lang="zh-TW" altLang="en-US" sz="2500" b="1" dirty="0" smtClean="0">
                <a:solidFill>
                  <a:srgbClr val="FF0000"/>
                </a:solidFill>
              </a:rPr>
              <a:t>  不管是溪邊、水庫、海邊都可能會發生溺水</a:t>
            </a:r>
            <a:endParaRPr lang="en-US" altLang="zh-TW" sz="2500" b="1" dirty="0" smtClean="0">
              <a:solidFill>
                <a:srgbClr val="FF0000"/>
              </a:solidFill>
            </a:endParaRPr>
          </a:p>
          <a:p>
            <a:r>
              <a:rPr lang="zh-TW" altLang="en-US" sz="2500" b="1" dirty="0" smtClean="0">
                <a:solidFill>
                  <a:srgbClr val="FF0000"/>
                </a:solidFill>
              </a:rPr>
              <a:t>  禁止私自跟朋友</a:t>
            </a:r>
            <a:r>
              <a:rPr lang="zh-TW" altLang="en-US" sz="2500" b="1" dirty="0">
                <a:solidFill>
                  <a:srgbClr val="FF0000"/>
                </a:solidFill>
              </a:rPr>
              <a:t>、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同學相約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戲水</a:t>
            </a:r>
            <a:r>
              <a:rPr lang="en-US" altLang="zh-TW" sz="2500" b="1" dirty="0">
                <a:solidFill>
                  <a:srgbClr val="FF0000"/>
                </a:solidFill>
              </a:rPr>
              <a:t>，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必須</a:t>
            </a:r>
            <a:r>
              <a:rPr lang="zh-TW" altLang="en-US" sz="2500" b="1" dirty="0">
                <a:solidFill>
                  <a:srgbClr val="FF0000"/>
                </a:solidFill>
              </a:rPr>
              <a:t>要有家長陪同</a:t>
            </a:r>
            <a:endParaRPr lang="en-US" altLang="zh-TW" sz="2500" b="1" dirty="0">
              <a:solidFill>
                <a:srgbClr val="FF0000"/>
              </a:solidFill>
            </a:endParaRPr>
          </a:p>
          <a:p>
            <a:endParaRPr lang="zh-TW" altLang="zh-TW" sz="2500" b="1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714835" y="5465164"/>
            <a:ext cx="310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7901FE"/>
                </a:solidFill>
              </a:rPr>
              <a:t>需選擇安全的游泳場所</a:t>
            </a:r>
            <a:endParaRPr lang="en-US" altLang="zh-TW" sz="2000" b="1" dirty="0" smtClean="0">
              <a:solidFill>
                <a:srgbClr val="7901FE"/>
              </a:solidFill>
            </a:endParaRPr>
          </a:p>
        </p:txBody>
      </p: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9090" y="3231138"/>
            <a:ext cx="3408826" cy="2044687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284270" y="5465164"/>
            <a:ext cx="2731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7901FE"/>
                </a:solidFill>
              </a:rPr>
              <a:t>下水前做好暖身</a:t>
            </a:r>
            <a:r>
              <a:rPr lang="zh-TW" altLang="en-US" sz="2000" b="1" dirty="0" smtClean="0">
                <a:solidFill>
                  <a:srgbClr val="7901FE"/>
                </a:solidFill>
              </a:rPr>
              <a:t>運動</a:t>
            </a:r>
            <a:endParaRPr lang="en-US" altLang="zh-TW" sz="2000" b="1" dirty="0" smtClean="0">
              <a:solidFill>
                <a:srgbClr val="7901FE"/>
              </a:solidFill>
            </a:endParaRPr>
          </a:p>
        </p:txBody>
      </p:sp>
      <p:pic>
        <p:nvPicPr>
          <p:cNvPr id="24" name="图片 8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09" y="172254"/>
            <a:ext cx="2249877" cy="1970260"/>
          </a:xfrm>
          <a:custGeom>
            <a:avLst/>
            <a:gdLst>
              <a:gd name="connsiteX0" fmla="*/ 0 w 3714750"/>
              <a:gd name="connsiteY0" fmla="*/ 0 h 3794135"/>
              <a:gd name="connsiteX1" fmla="*/ 3714750 w 3714750"/>
              <a:gd name="connsiteY1" fmla="*/ 0 h 3794135"/>
              <a:gd name="connsiteX2" fmla="*/ 3714750 w 3714750"/>
              <a:gd name="connsiteY2" fmla="*/ 3794135 h 3794135"/>
              <a:gd name="connsiteX3" fmla="*/ 0 w 3714750"/>
              <a:gd name="connsiteY3" fmla="*/ 3794135 h 379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3794135">
                <a:moveTo>
                  <a:pt x="0" y="0"/>
                </a:moveTo>
                <a:lnTo>
                  <a:pt x="3714750" y="0"/>
                </a:lnTo>
                <a:lnTo>
                  <a:pt x="3714750" y="3794135"/>
                </a:lnTo>
                <a:lnTo>
                  <a:pt x="0" y="3794135"/>
                </a:lnTo>
                <a:close/>
              </a:path>
            </a:pathLst>
          </a:custGeom>
        </p:spPr>
      </p:pic>
      <p:pic>
        <p:nvPicPr>
          <p:cNvPr id="25" name="图片 3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7" y="94627"/>
            <a:ext cx="1718024" cy="1799191"/>
          </a:xfrm>
          <a:custGeom>
            <a:avLst/>
            <a:gdLst>
              <a:gd name="connsiteX0" fmla="*/ 0 w 3714750"/>
              <a:gd name="connsiteY0" fmla="*/ 0 h 3794135"/>
              <a:gd name="connsiteX1" fmla="*/ 3714750 w 3714750"/>
              <a:gd name="connsiteY1" fmla="*/ 0 h 3794135"/>
              <a:gd name="connsiteX2" fmla="*/ 3714750 w 3714750"/>
              <a:gd name="connsiteY2" fmla="*/ 3794135 h 3794135"/>
              <a:gd name="connsiteX3" fmla="*/ 0 w 3714750"/>
              <a:gd name="connsiteY3" fmla="*/ 3794135 h 379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3794135">
                <a:moveTo>
                  <a:pt x="0" y="0"/>
                </a:moveTo>
                <a:lnTo>
                  <a:pt x="3714750" y="0"/>
                </a:lnTo>
                <a:lnTo>
                  <a:pt x="3714750" y="3794135"/>
                </a:lnTo>
                <a:lnTo>
                  <a:pt x="0" y="3794135"/>
                </a:lnTo>
                <a:close/>
              </a:path>
            </a:pathLst>
          </a:cu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916" y="1182018"/>
            <a:ext cx="542307" cy="49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/>
          <a:srcRect l="5579" r="5579"/>
          <a:stretch/>
        </p:blipFill>
        <p:spPr>
          <a:xfrm>
            <a:off x="0" y="-181960"/>
            <a:ext cx="12192000" cy="685859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75091">
            <a:off x="11119882" y="3957828"/>
            <a:ext cx="1114670" cy="208290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1280824" y="6101500"/>
            <a:ext cx="717597" cy="71689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293" y="6044606"/>
            <a:ext cx="799500" cy="79872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5328" y="5832723"/>
            <a:ext cx="424180" cy="42376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231757" y="1182018"/>
            <a:ext cx="81211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zh-TW" sz="2500" b="1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pic>
        <p:nvPicPr>
          <p:cNvPr id="24" name="图片 8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039" y="-212228"/>
            <a:ext cx="1289815" cy="1129515"/>
          </a:xfrm>
          <a:custGeom>
            <a:avLst/>
            <a:gdLst>
              <a:gd name="connsiteX0" fmla="*/ 0 w 3714750"/>
              <a:gd name="connsiteY0" fmla="*/ 0 h 3794135"/>
              <a:gd name="connsiteX1" fmla="*/ 3714750 w 3714750"/>
              <a:gd name="connsiteY1" fmla="*/ 0 h 3794135"/>
              <a:gd name="connsiteX2" fmla="*/ 3714750 w 3714750"/>
              <a:gd name="connsiteY2" fmla="*/ 3794135 h 3794135"/>
              <a:gd name="connsiteX3" fmla="*/ 0 w 3714750"/>
              <a:gd name="connsiteY3" fmla="*/ 3794135 h 379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3794135">
                <a:moveTo>
                  <a:pt x="0" y="0"/>
                </a:moveTo>
                <a:lnTo>
                  <a:pt x="3714750" y="0"/>
                </a:lnTo>
                <a:lnTo>
                  <a:pt x="3714750" y="3794135"/>
                </a:lnTo>
                <a:lnTo>
                  <a:pt x="0" y="3794135"/>
                </a:lnTo>
                <a:close/>
              </a:path>
            </a:pathLst>
          </a:custGeom>
        </p:spPr>
      </p:pic>
      <p:pic>
        <p:nvPicPr>
          <p:cNvPr id="25" name="图片 3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5" y="-181960"/>
            <a:ext cx="1020756" cy="1068981"/>
          </a:xfrm>
          <a:custGeom>
            <a:avLst/>
            <a:gdLst>
              <a:gd name="connsiteX0" fmla="*/ 0 w 3714750"/>
              <a:gd name="connsiteY0" fmla="*/ 0 h 3794135"/>
              <a:gd name="connsiteX1" fmla="*/ 3714750 w 3714750"/>
              <a:gd name="connsiteY1" fmla="*/ 0 h 3794135"/>
              <a:gd name="connsiteX2" fmla="*/ 3714750 w 3714750"/>
              <a:gd name="connsiteY2" fmla="*/ 3794135 h 3794135"/>
              <a:gd name="connsiteX3" fmla="*/ 0 w 3714750"/>
              <a:gd name="connsiteY3" fmla="*/ 3794135 h 379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3794135">
                <a:moveTo>
                  <a:pt x="0" y="0"/>
                </a:moveTo>
                <a:lnTo>
                  <a:pt x="3714750" y="0"/>
                </a:lnTo>
                <a:lnTo>
                  <a:pt x="3714750" y="3794135"/>
                </a:lnTo>
                <a:lnTo>
                  <a:pt x="0" y="3794135"/>
                </a:lnTo>
                <a:close/>
              </a:path>
            </a:pathLst>
          </a:custGeom>
        </p:spPr>
      </p:pic>
      <p:pic>
        <p:nvPicPr>
          <p:cNvPr id="8" name="bX5MrMznKUE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1192086" y="758626"/>
            <a:ext cx="9974525" cy="561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-594"/>
            <a:ext cx="12192000" cy="685859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798" y="-594"/>
            <a:ext cx="1177953" cy="119404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465" y="73562"/>
            <a:ext cx="738000" cy="80896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241324" y="201445"/>
            <a:ext cx="3430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交通安全</a:t>
            </a:r>
            <a:endParaRPr lang="zh-TW" altLang="en-US" sz="60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 rot="21408105">
            <a:off x="6145173" y="597018"/>
            <a:ext cx="2441189" cy="1830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文字方塊 9"/>
          <p:cNvSpPr txBox="1"/>
          <p:nvPr/>
        </p:nvSpPr>
        <p:spPr>
          <a:xfrm>
            <a:off x="6203250" y="2829632"/>
            <a:ext cx="60400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rgbClr val="00B0F0"/>
                </a:solidFill>
              </a:rPr>
              <a:t>走路時一定要集中注意力，不要戴耳機聽音樂不要玩手機、不要</a:t>
            </a:r>
            <a:r>
              <a:rPr lang="zh-TW" altLang="en-US" sz="2200" b="1" dirty="0">
                <a:solidFill>
                  <a:srgbClr val="00B0F0"/>
                </a:solidFill>
              </a:rPr>
              <a:t>嬉鬧</a:t>
            </a:r>
            <a:r>
              <a:rPr lang="zh-TW" altLang="en-US" sz="2200" b="1" dirty="0" smtClean="0">
                <a:solidFill>
                  <a:srgbClr val="00B0F0"/>
                </a:solidFill>
              </a:rPr>
              <a:t>、以免發生危險</a:t>
            </a:r>
            <a:endParaRPr lang="en-US" altLang="zh-TW" sz="2200" b="1" dirty="0" smtClean="0">
              <a:solidFill>
                <a:srgbClr val="00B0F0"/>
              </a:solidFill>
            </a:endParaRPr>
          </a:p>
          <a:p>
            <a:r>
              <a:rPr lang="zh-TW" altLang="en-US" sz="2200" b="1" dirty="0">
                <a:solidFill>
                  <a:srgbClr val="00B0F0"/>
                </a:solidFill>
              </a:rPr>
              <a:t>騎</a:t>
            </a:r>
            <a:r>
              <a:rPr lang="zh-TW" altLang="en-US" sz="2200" b="1" dirty="0" smtClean="0">
                <a:solidFill>
                  <a:srgbClr val="00B0F0"/>
                </a:solidFill>
              </a:rPr>
              <a:t>自行車不可附載坐人、人車共道、請禮讓行人優先通行、不可爭先、爭道</a:t>
            </a:r>
            <a:endParaRPr lang="en-US" altLang="zh-TW" sz="2200" dirty="0"/>
          </a:p>
          <a:p>
            <a:endParaRPr lang="zh-TW" altLang="en-US" sz="2200" b="1" dirty="0">
              <a:solidFill>
                <a:srgbClr val="00B0F0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 bwMode="auto">
          <a:xfrm rot="21346326">
            <a:off x="9369348" y="427093"/>
            <a:ext cx="2274206" cy="17583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7" name="Picture 4"/>
          <p:cNvPicPr>
            <a:picLocks noChangeAspect="1"/>
          </p:cNvPicPr>
          <p:nvPr/>
        </p:nvPicPr>
        <p:blipFill>
          <a:blip r:embed="rId8">
            <a:extLst/>
          </a:blip>
          <a:srcRect/>
          <a:stretch>
            <a:fillRect/>
          </a:stretch>
        </p:blipFill>
        <p:spPr bwMode="auto">
          <a:xfrm rot="379833">
            <a:off x="7858111" y="4633757"/>
            <a:ext cx="2417069" cy="19647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8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6339">
            <a:off x="251480" y="1225599"/>
            <a:ext cx="2472178" cy="1922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2886003" y="1771308"/>
            <a:ext cx="3272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rgbClr val="00B0F0"/>
                </a:solidFill>
              </a:rPr>
              <a:t>禁止不守規則過馬路</a:t>
            </a:r>
            <a:endParaRPr lang="en-US" altLang="zh-TW" sz="2200" b="1" dirty="0" smtClean="0">
              <a:solidFill>
                <a:srgbClr val="00B0F0"/>
              </a:solidFill>
            </a:endParaRPr>
          </a:p>
          <a:p>
            <a:r>
              <a:rPr lang="zh-TW" altLang="en-US" sz="2200" b="1" dirty="0" smtClean="0">
                <a:solidFill>
                  <a:srgbClr val="00B0F0"/>
                </a:solidFill>
              </a:rPr>
              <a:t>須遵守交通號誌指示</a:t>
            </a:r>
            <a:endParaRPr lang="en-US" altLang="zh-TW" sz="2200" b="1" dirty="0" smtClean="0">
              <a:solidFill>
                <a:srgbClr val="00B0F0"/>
              </a:solidFill>
            </a:endParaRPr>
          </a:p>
          <a:p>
            <a:r>
              <a:rPr lang="zh-TW" altLang="en-US" sz="2200" b="1" dirty="0" smtClean="0">
                <a:solidFill>
                  <a:srgbClr val="00B0F0"/>
                </a:solidFill>
              </a:rPr>
              <a:t>不任意</a:t>
            </a:r>
            <a:r>
              <a:rPr lang="zh-TW" altLang="en-US" sz="2200" b="1" dirty="0">
                <a:solidFill>
                  <a:srgbClr val="00B0F0"/>
                </a:solidFill>
              </a:rPr>
              <a:t>穿越車道</a:t>
            </a:r>
            <a:r>
              <a:rPr lang="zh-TW" altLang="en-US" sz="2200" b="1" dirty="0" smtClean="0">
                <a:solidFill>
                  <a:srgbClr val="00B0F0"/>
                </a:solidFill>
              </a:rPr>
              <a:t>、闖紅燈</a:t>
            </a:r>
            <a:endParaRPr lang="zh-TW" altLang="en-US" sz="2200" b="1" dirty="0">
              <a:solidFill>
                <a:srgbClr val="00B0F0"/>
              </a:solidFill>
            </a:endParaRPr>
          </a:p>
        </p:txBody>
      </p:sp>
      <p:pic>
        <p:nvPicPr>
          <p:cNvPr id="20" name="图片 7" descr="C:\Users\Howard\Desktop\课件插图\16.jpg"/>
          <p:cNvPicPr>
            <a:picLocks noChangeAspect="1" noChangeArrowheads="1"/>
          </p:cNvPicPr>
          <p:nvPr/>
        </p:nvPicPr>
        <p:blipFill>
          <a:blip r:embed="rId10">
            <a:extLst/>
          </a:blip>
          <a:srcRect/>
          <a:stretch>
            <a:fillRect/>
          </a:stretch>
        </p:blipFill>
        <p:spPr bwMode="auto">
          <a:xfrm>
            <a:off x="535973" y="4289675"/>
            <a:ext cx="2350030" cy="17614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1" name="文字方塊 20"/>
          <p:cNvSpPr txBox="1"/>
          <p:nvPr/>
        </p:nvSpPr>
        <p:spPr>
          <a:xfrm>
            <a:off x="3148206" y="4785665"/>
            <a:ext cx="189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rgbClr val="00B0F0"/>
                </a:solidFill>
              </a:rPr>
              <a:t>乘車時必須繫上安全帶</a:t>
            </a:r>
            <a:endParaRPr lang="en-US" altLang="zh-TW" sz="22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0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-177924" y="0"/>
            <a:ext cx="12192000" cy="685859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796" y="290302"/>
            <a:ext cx="1177953" cy="119404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029" y="290302"/>
            <a:ext cx="738000" cy="80896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403357" y="542531"/>
            <a:ext cx="3430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交通安全</a:t>
            </a:r>
            <a:endParaRPr lang="zh-TW" altLang="en-US" sz="60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26229" y="2013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483867" y="2198523"/>
            <a:ext cx="1121576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切實遵守交通安全教育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項守則：</a:t>
            </a:r>
          </a:p>
          <a:p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你看得見我，我看得見你。</a:t>
            </a:r>
          </a:p>
          <a:p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安全空間，不做沒有把握的動作，只要猶豫就不要去做。</a:t>
            </a:r>
          </a:p>
          <a:p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利他的用路觀，不影響別人的安全。</a:t>
            </a:r>
          </a:p>
          <a:p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防衛兼備，防止事故發生，不要讓自己成為事故的受害者。</a:t>
            </a:r>
          </a:p>
        </p:txBody>
      </p:sp>
    </p:spTree>
    <p:extLst>
      <p:ext uri="{BB962C8B-B14F-4D97-AF65-F5344CB8AC3E}">
        <p14:creationId xmlns:p14="http://schemas.microsoft.com/office/powerpoint/2010/main" val="175023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0"/>
            <a:ext cx="12192000" cy="68585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6159" y="4955562"/>
            <a:ext cx="1076250" cy="132096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234" y="5852443"/>
            <a:ext cx="799500" cy="7987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234" y="371419"/>
            <a:ext cx="1398271" cy="241596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2967" y="1251090"/>
            <a:ext cx="1309442" cy="109941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012211" y="6243429"/>
            <a:ext cx="539513" cy="538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058261" y="333468"/>
            <a:ext cx="5365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用電安</a:t>
            </a:r>
            <a:r>
              <a:rPr lang="zh-TW" altLang="en-US" sz="66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</a:t>
            </a:r>
            <a:r>
              <a:rPr lang="zh-TW" altLang="en-US" sz="66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zh-TW" altLang="en-US" sz="66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80739" y="1552986"/>
            <a:ext cx="81731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注意用電安全</a:t>
            </a:r>
            <a:endParaRPr lang="en-US" altLang="zh-TW" sz="22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手部潮濕絕對不可接觸電器用品，避免造成觸電意外。</a:t>
            </a:r>
            <a:endParaRPr lang="en-US" altLang="zh-TW" sz="22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禁止將鉛筆，金屬製品等導電物品插到插座孔，以免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觸電。</a:t>
            </a:r>
            <a:endParaRPr lang="en-US" altLang="zh-TW" sz="22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邊的電線桿與變電箱內含高壓電，非常的危險，小朋友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千萬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不可隨意攀爬或觸摸，很容易發生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危險。</a:t>
            </a:r>
            <a:endParaRPr lang="en-US" altLang="zh-TW" sz="22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用電不可超過電線許可負荷能力。</a:t>
            </a:r>
            <a:endParaRPr lang="en-US" altLang="zh-TW" sz="22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離家外出</a:t>
            </a:r>
            <a:r>
              <a:rPr lang="zh-TW" altLang="en-US" sz="22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，應將室內電器關閉，以免發生火警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87" y="2787380"/>
            <a:ext cx="1672998" cy="167299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281967" y="4608185"/>
            <a:ext cx="92127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若不慎發生火災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，應大聲呼叫通知周邊人員失火了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，判斷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自身所在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安全避難，並撥打１１９通知消防人員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受</a:t>
            </a:r>
            <a:r>
              <a:rPr lang="zh-TW" altLang="en-US" sz="2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困所在位置</a:t>
            </a:r>
            <a:r>
              <a:rPr lang="zh-TW" altLang="zh-TW" sz="2200" b="1" dirty="0" smtClean="0">
                <a:solidFill>
                  <a:srgbClr val="FF0000"/>
                </a:solidFill>
              </a:rPr>
              <a:t>；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遇到濃煙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需關門阻煙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，等待救援，切勿躲在廁所</a:t>
            </a:r>
            <a:r>
              <a:rPr lang="zh-TW" altLang="zh-TW" sz="2200" dirty="0">
                <a:solidFill>
                  <a:srgbClr val="FF0000"/>
                </a:solidFill>
              </a:rPr>
              <a:t>。</a:t>
            </a:r>
            <a:endParaRPr lang="zh-TW" altLang="en-US" sz="22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3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-297"/>
            <a:ext cx="12192000" cy="685859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989" y="-297"/>
            <a:ext cx="11456894" cy="685829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568433" y="1641038"/>
            <a:ext cx="5820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生活安全</a:t>
            </a:r>
            <a:endParaRPr lang="zh-TW" altLang="en-US" sz="6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533520" y="2656998"/>
            <a:ext cx="9124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１．外出需要告知家長。</a:t>
            </a:r>
            <a:endParaRPr lang="en-US" altLang="zh-TW" sz="22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zh-TW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２．拒絕菸害與毒品、防治藥物濫用，勿隨意拿取他人的任何</a:t>
            </a:r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物品及</a:t>
            </a:r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飲料</a:t>
            </a:r>
            <a:r>
              <a:rPr lang="zh-TW" altLang="en-US" sz="2200" b="1" dirty="0">
                <a:solidFill>
                  <a:schemeClr val="accent5">
                    <a:lumMod val="50000"/>
                  </a:schemeClr>
                </a:solidFill>
              </a:rPr>
              <a:t>。</a:t>
            </a:r>
            <a:endParaRPr lang="en-US" altLang="zh-TW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zh-TW" sz="22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３．若從事室內活動，要熟悉逃生路線及逃生設備，避免出入網咖以及</a:t>
            </a:r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出   入</a:t>
            </a:r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分子複雜的場所，以免產生人身安全問題</a:t>
            </a:r>
            <a:r>
              <a:rPr lang="zh-TW" altLang="en-US" sz="2200" b="1" dirty="0">
                <a:solidFill>
                  <a:schemeClr val="accent5">
                    <a:lumMod val="50000"/>
                  </a:schemeClr>
                </a:solidFill>
              </a:rPr>
              <a:t>。</a:t>
            </a:r>
            <a:endParaRPr lang="en-US" altLang="zh-TW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zh-TW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2200" b="1" dirty="0" smtClean="0">
                <a:solidFill>
                  <a:schemeClr val="accent5">
                    <a:lumMod val="50000"/>
                  </a:schemeClr>
                </a:solidFill>
              </a:rPr>
              <a:t>４．暑假閒暇時間長，應注意上網時間，勿過度沉迷</a:t>
            </a:r>
            <a:r>
              <a:rPr lang="zh-TW" altLang="en-US" sz="2200" b="1" dirty="0">
                <a:solidFill>
                  <a:schemeClr val="accent5">
                    <a:lumMod val="50000"/>
                  </a:schemeClr>
                </a:solidFill>
              </a:rPr>
              <a:t>。</a:t>
            </a:r>
            <a:endParaRPr lang="en-US" altLang="zh-TW" sz="2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心形 5"/>
          <p:cNvSpPr/>
          <p:nvPr/>
        </p:nvSpPr>
        <p:spPr>
          <a:xfrm>
            <a:off x="1069342" y="274028"/>
            <a:ext cx="321971" cy="3390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545264" y="254016"/>
            <a:ext cx="3490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珍惜自己，愛護自己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396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5579" r="5579"/>
          <a:stretch/>
        </p:blipFill>
        <p:spPr>
          <a:xfrm>
            <a:off x="0" y="0"/>
            <a:ext cx="12192000" cy="685859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9128" y="4963848"/>
            <a:ext cx="2972872" cy="186367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92926">
            <a:off x="260099" y="154265"/>
            <a:ext cx="2312857" cy="289018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10" y="4963848"/>
            <a:ext cx="840500" cy="148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0483" y="329157"/>
            <a:ext cx="963500" cy="80896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03318" y="1829108"/>
            <a:ext cx="8918915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200" b="0" cap="none" spc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祝大家有個愉快的暑期</a:t>
            </a:r>
            <a:endParaRPr lang="en-US" altLang="zh-TW" sz="6200" b="0" cap="none" spc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zh-TW" altLang="en-US" sz="50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別忘了</a:t>
            </a:r>
            <a:endParaRPr lang="en-US" altLang="zh-TW" sz="500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zh-TW" altLang="en-US" sz="60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７／３１號要返校哦</a:t>
            </a:r>
            <a:endParaRPr lang="zh-TW" altLang="en-US" sz="6000" b="0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心形 9"/>
          <p:cNvSpPr/>
          <p:nvPr/>
        </p:nvSpPr>
        <p:spPr>
          <a:xfrm>
            <a:off x="10618763" y="3490619"/>
            <a:ext cx="517474" cy="575088"/>
          </a:xfrm>
          <a:prstGeom prst="hear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组合 19"/>
          <p:cNvGrpSpPr/>
          <p:nvPr/>
        </p:nvGrpSpPr>
        <p:grpSpPr>
          <a:xfrm>
            <a:off x="4519040" y="5945596"/>
            <a:ext cx="2451312" cy="492162"/>
            <a:chOff x="6528937" y="3539853"/>
            <a:chExt cx="2451312" cy="492162"/>
          </a:xfrm>
        </p:grpSpPr>
        <p:sp>
          <p:nvSpPr>
            <p:cNvPr id="11" name="圆角矩形 18"/>
            <p:cNvSpPr/>
            <p:nvPr/>
          </p:nvSpPr>
          <p:spPr>
            <a:xfrm>
              <a:off x="6528937" y="3539853"/>
              <a:ext cx="2451312" cy="492162"/>
            </a:xfrm>
            <a:prstGeom prst="roundRect">
              <a:avLst>
                <a:gd name="adj" fmla="val 49943"/>
              </a:avLst>
            </a:prstGeom>
            <a:solidFill>
              <a:srgbClr val="FFD01F"/>
            </a:solidFill>
            <a:ln w="25400">
              <a:solidFill>
                <a:srgbClr val="3636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rgbClr val="7901FE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cs typeface="+mn-ea"/>
                  <a:sym typeface="字魂59号-创粗黑" panose="00000500000000000000" pitchFamily="2" charset="-122"/>
                </a:rPr>
                <a:t>基隆市中山國小</a:t>
              </a:r>
              <a:endParaRPr lang="zh-CN" altLang="en-US" sz="2200" dirty="0">
                <a:solidFill>
                  <a:srgbClr val="7901FE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2" name="文本框 17"/>
            <p:cNvSpPr txBox="1"/>
            <p:nvPr/>
          </p:nvSpPr>
          <p:spPr>
            <a:xfrm>
              <a:off x="7956116" y="3693461"/>
              <a:ext cx="18473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zh-CN" altLang="en-US" sz="1600" spc="300" dirty="0">
                <a:ln w="6350">
                  <a:noFill/>
                </a:ln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4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"/>
  <p:tag name="ISPRING_SCORM_RATE_SLIDES" val="0"/>
  <p:tag name="ISPRING_SCORM_RATE_QUIZZES" val="0"/>
  <p:tag name="ISPRING_SCORM_PASSING_SCORE" val="0.000000"/>
  <p:tag name="ISPRING_ULTRA_SCORM_COURSE_ID" val="34423029-4C51-4149-880F-0573D0017A4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八批\317563"/>
  <p:tag name="ISPRING_FIRST_PUBLISH" val="1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hhd5y14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hhd5y14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770</TotalTime>
  <Words>475</Words>
  <Application>Microsoft Office PowerPoint</Application>
  <PresentationFormat>寬螢幕</PresentationFormat>
  <Paragraphs>55</Paragraphs>
  <Slides>9</Slides>
  <Notes>9</Notes>
  <HiddenSlides>0</HiddenSlides>
  <MMClips>1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字魂59号-创粗黑</vt:lpstr>
      <vt:lpstr>微軟正黑體</vt:lpstr>
      <vt:lpstr>Wingdings 2</vt:lpstr>
      <vt:lpstr>HDOfficeLightV0</vt:lpstr>
      <vt:lpstr>1_HDOfficeLightV0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學務組</cp:lastModifiedBy>
  <cp:revision>193</cp:revision>
  <dcterms:created xsi:type="dcterms:W3CDTF">2017-08-26T02:21:25Z</dcterms:created>
  <dcterms:modified xsi:type="dcterms:W3CDTF">2020-07-09T01:48:05Z</dcterms:modified>
</cp:coreProperties>
</file>